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9F4822-C887-429B-88AE-27FBB92E9DDE}" type="datetimeFigureOut">
              <a:rPr lang="pl-PL" smtClean="0"/>
              <a:pPr/>
              <a:t>2015-03-20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088603-7B34-4CA4-B2E1-081BBD52C7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4632" cy="2255564"/>
          </a:xfrm>
        </p:spPr>
        <p:txBody>
          <a:bodyPr>
            <a:normAutofit/>
          </a:bodyPr>
          <a:lstStyle/>
          <a:p>
            <a:r>
              <a:rPr lang="pl-PL" sz="5400" dirty="0" smtClean="0"/>
              <a:t>ABC zdrowego stylu życia – STOP nałogom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pPr algn="r"/>
            <a:r>
              <a:rPr lang="pl-PL" dirty="0" smtClean="0"/>
              <a:t>Wiktoria Królik i Zuzanna Rurarz kl.6B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3630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506496"/>
          </a:xfrm>
        </p:spPr>
        <p:txBody>
          <a:bodyPr>
            <a:normAutofit/>
          </a:bodyPr>
          <a:lstStyle/>
          <a:p>
            <a:r>
              <a:rPr lang="pl-PL" dirty="0" smtClean="0"/>
              <a:t>Sposoby rozwiązywania sytuacji trudnych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14282" y="1928802"/>
            <a:ext cx="4714908" cy="450059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pl-PL" sz="1800" dirty="0" smtClean="0"/>
              <a:t>Sytuacje trudne to - mówiąc prościej - problemy. Każdy z nas w swoim życiu na pewno się już z jakimiś zetknął. Najważniejsze w ich rozwiązywaniu jest znalezienie kompromisu z osobą, z którą mamy sytuację problemową.</a:t>
            </a:r>
            <a:endParaRPr lang="pl-PL" sz="1800" dirty="0"/>
          </a:p>
        </p:txBody>
      </p:sp>
      <p:pic>
        <p:nvPicPr>
          <p:cNvPr id="5" name="Symbol zastępczy zawartości 4" descr="p.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b="5057"/>
          <a:stretch>
            <a:fillRect/>
          </a:stretch>
        </p:blipFill>
        <p:spPr>
          <a:xfrm>
            <a:off x="1907704" y="3429000"/>
            <a:ext cx="3741512" cy="3071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p.2.jpg"/>
          <p:cNvPicPr>
            <a:picLocks noChangeAspect="1"/>
          </p:cNvPicPr>
          <p:nvPr/>
        </p:nvPicPr>
        <p:blipFill>
          <a:blip r:embed="rId3" cstate="print"/>
          <a:srcRect b="2941"/>
          <a:stretch>
            <a:fillRect/>
          </a:stretch>
        </p:blipFill>
        <p:spPr>
          <a:xfrm>
            <a:off x="5724128" y="1393017"/>
            <a:ext cx="2749239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903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Przykładowe i </a:t>
            </a:r>
            <a:r>
              <a:rPr lang="pl-PL" u="sng" dirty="0" smtClean="0"/>
              <a:t>ZDROWE</a:t>
            </a:r>
            <a:r>
              <a:rPr lang="pl-PL" dirty="0" smtClean="0"/>
              <a:t> menu  </a:t>
            </a:r>
            <a:br>
              <a:rPr lang="pl-PL" dirty="0" smtClean="0"/>
            </a:br>
            <a:r>
              <a:rPr lang="pl-PL" dirty="0" smtClean="0"/>
              <a:t>dla nastolatka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7158" y="2564904"/>
            <a:ext cx="4214842" cy="36976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/>
              <a:t>Dzienne zapotrzebowanie na kalorie dla: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młodzieży męskiej 13-15 lat: 3000-3300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młodzieży żeńskiej 13-15 lat: 2600-2800.</a:t>
            </a:r>
          </a:p>
          <a:p>
            <a:pPr marL="0">
              <a:buNone/>
            </a:pPr>
            <a:r>
              <a:rPr lang="pl-PL" sz="1800" dirty="0" smtClean="0"/>
              <a:t>Nadmiar lub niedomiar kalorii może spowodować wiele chorób m. in. otyłość lub anoreksję.</a:t>
            </a:r>
          </a:p>
        </p:txBody>
      </p:sp>
      <p:pic>
        <p:nvPicPr>
          <p:cNvPr id="7" name="Symbol zastępczy zawartości 6" descr="m.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l="7843" t="13726" r="5882" b="13725"/>
          <a:stretch>
            <a:fillRect/>
          </a:stretch>
        </p:blipFill>
        <p:spPr>
          <a:xfrm>
            <a:off x="4929190" y="2928934"/>
            <a:ext cx="3652992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15436" cy="485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785950"/>
                <a:gridCol w="2143140"/>
                <a:gridCol w="1571636"/>
                <a:gridCol w="1285884"/>
              </a:tblGrid>
              <a:tr h="450559">
                <a:tc>
                  <a:txBody>
                    <a:bodyPr/>
                    <a:lstStyle/>
                    <a:p>
                      <a:r>
                        <a:rPr lang="pl-PL" dirty="0" smtClean="0"/>
                        <a:t>Śniadanie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 śniadanie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Obiad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Podwieczorek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Kolacja</a:t>
                      </a:r>
                      <a:endParaRPr lang="pl-PL" dirty="0"/>
                    </a:p>
                  </a:txBody>
                  <a:tcPr/>
                </a:tc>
              </a:tr>
              <a:tr h="721845">
                <a:tc>
                  <a:txBody>
                    <a:bodyPr/>
                    <a:lstStyle/>
                    <a:p>
                      <a:r>
                        <a:rPr lang="pl-PL" dirty="0" smtClean="0"/>
                        <a:t>chleb żytni z soją</a:t>
                      </a:r>
                    </a:p>
                    <a:p>
                      <a:r>
                        <a:rPr lang="pl-PL" dirty="0" smtClean="0"/>
                        <a:t> i słonecznikiem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bułka</a:t>
                      </a:r>
                      <a:r>
                        <a:rPr lang="pl-PL" baseline="0" dirty="0" smtClean="0"/>
                        <a:t> kajzerka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ziemniaki gotowane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mleko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omlet </a:t>
                      </a:r>
                      <a:r>
                        <a:rPr lang="pl-PL" dirty="0" smtClean="0"/>
                        <a:t>z 2 jaj</a:t>
                      </a:r>
                      <a:endParaRPr lang="pl-PL" dirty="0"/>
                    </a:p>
                  </a:txBody>
                  <a:tcPr/>
                </a:tc>
              </a:tr>
              <a:tr h="1031208">
                <a:tc>
                  <a:txBody>
                    <a:bodyPr/>
                    <a:lstStyle/>
                    <a:p>
                      <a:r>
                        <a:rPr lang="pl-PL" dirty="0" smtClean="0"/>
                        <a:t>plaster  mielonki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jogurt owocowy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kotlet schabowy panierowany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płatki kukurydziane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kromka chleba</a:t>
                      </a:r>
                      <a:r>
                        <a:rPr lang="pl-PL" baseline="0" dirty="0" smtClean="0"/>
                        <a:t>  pszennego</a:t>
                      </a:r>
                      <a:endParaRPr lang="pl-PL" dirty="0"/>
                    </a:p>
                  </a:txBody>
                  <a:tcPr/>
                </a:tc>
              </a:tr>
              <a:tr h="450559">
                <a:tc>
                  <a:txBody>
                    <a:bodyPr/>
                    <a:lstStyle/>
                    <a:p>
                      <a:r>
                        <a:rPr lang="pl-PL" dirty="0" smtClean="0"/>
                        <a:t>plaster mortadeli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surówka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brzoskwinia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sałata</a:t>
                      </a:r>
                      <a:endParaRPr lang="pl-PL" dirty="0"/>
                    </a:p>
                  </a:txBody>
                  <a:tcPr/>
                </a:tc>
              </a:tr>
              <a:tr h="721845">
                <a:tc>
                  <a:txBody>
                    <a:bodyPr/>
                    <a:lstStyle/>
                    <a:p>
                      <a:r>
                        <a:rPr lang="pl-PL" dirty="0" smtClean="0"/>
                        <a:t>sok owocowy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gruszka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plaster pomidora </a:t>
                      </a:r>
                      <a:endParaRPr lang="pl-PL" dirty="0"/>
                    </a:p>
                  </a:txBody>
                  <a:tcPr/>
                </a:tc>
              </a:tr>
              <a:tr h="1031208">
                <a:tc>
                  <a:txBody>
                    <a:bodyPr/>
                    <a:lstStyle/>
                    <a:p>
                      <a:r>
                        <a:rPr lang="pl-PL" dirty="0" smtClean="0"/>
                        <a:t>plasterki rzodkiewki,</a:t>
                      </a:r>
                      <a:r>
                        <a:rPr lang="pl-PL" baseline="0" dirty="0" smtClean="0"/>
                        <a:t> ogórka, pomidora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sok</a:t>
                      </a:r>
                      <a:r>
                        <a:rPr lang="pl-PL" baseline="0" dirty="0" smtClean="0"/>
                        <a:t> owocowy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morela</a:t>
                      </a:r>
                      <a:endParaRPr lang="pl-PL" dirty="0"/>
                    </a:p>
                  </a:txBody>
                  <a:tcPr/>
                </a:tc>
              </a:tr>
              <a:tr h="450559">
                <a:tc>
                  <a:txBody>
                    <a:bodyPr/>
                    <a:lstStyle/>
                    <a:p>
                      <a:r>
                        <a:rPr lang="pl-PL" dirty="0" smtClean="0"/>
                        <a:t>2 banany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zupa kalafiorowa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herbata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Dzienne menu nastolatka</a:t>
            </a:r>
            <a:endParaRPr lang="pl-PL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Uwaga!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571472" y="2000240"/>
            <a:ext cx="7895873" cy="189281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pl-PL" dirty="0" smtClean="0"/>
              <a:t>Jeżeli nie będziemy prowadzili zdrowego stylu życia, ewolucja naszego ciała może przebiegać tak:</a:t>
            </a:r>
            <a:endParaRPr lang="pl-PL" dirty="0"/>
          </a:p>
        </p:txBody>
      </p:sp>
      <p:pic>
        <p:nvPicPr>
          <p:cNvPr id="7" name="Symbol zastępczy zawartości 6" descr="2015-03-09 12.37.50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1133522" y="3429000"/>
            <a:ext cx="687695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800" dirty="0" err="1" smtClean="0"/>
              <a:t>google</a:t>
            </a:r>
            <a:r>
              <a:rPr lang="pl-PL" sz="2800" dirty="0" smtClean="0"/>
              <a:t> grafika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err="1" smtClean="0"/>
              <a:t>wikipedia</a:t>
            </a:r>
            <a:endParaRPr lang="pl-PL" sz="28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Źródła:</a:t>
            </a:r>
            <a:endParaRPr lang="pl-PL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</a:t>
            </a:r>
            <a:r>
              <a:rPr lang="pl-PL" smtClean="0"/>
              <a:t>za uwagę </a:t>
            </a:r>
            <a:r>
              <a:rPr lang="pl-PL" smtClean="0">
                <a:sym typeface="Wingdings" pitchFamily="2" charset="2"/>
              </a:rPr>
              <a:t></a:t>
            </a:r>
            <a:r>
              <a:rPr lang="pl-PL" smtClean="0"/>
              <a:t> </a:t>
            </a:r>
            <a:endParaRPr lang="pl-PL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7846640" cy="2687612"/>
          </a:xfrm>
        </p:spPr>
        <p:txBody>
          <a:bodyPr>
            <a:normAutofit/>
          </a:bodyPr>
          <a:lstStyle/>
          <a:p>
            <a:r>
              <a:rPr lang="pl-PL" sz="5400" dirty="0" smtClean="0"/>
              <a:t>Elementy zdrowego </a:t>
            </a:r>
            <a:br>
              <a:rPr lang="pl-PL" sz="5400" dirty="0" smtClean="0"/>
            </a:br>
            <a:r>
              <a:rPr lang="pl-PL" sz="5400" dirty="0" smtClean="0"/>
              <a:t>stylu życia:</a:t>
            </a:r>
            <a:endParaRPr lang="pl-PL" sz="5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52">
            <a:off x="5825478" y="2924944"/>
            <a:ext cx="2766770" cy="2801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69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229600" cy="12527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1</a:t>
            </a:r>
            <a:r>
              <a:rPr lang="pl-PL" sz="5400" dirty="0" smtClean="0"/>
              <a:t>.Zdrowe odżywianie</a:t>
            </a:r>
            <a:endParaRPr lang="pl-PL" sz="54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71296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Zasady zdrowego żywienia: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jedz regularnie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pij </a:t>
            </a:r>
            <a:r>
              <a:rPr lang="pl-PL" sz="2000" dirty="0"/>
              <a:t>dużo </a:t>
            </a:r>
            <a:r>
              <a:rPr lang="pl-PL" sz="2000" dirty="0" smtClean="0"/>
              <a:t>płynów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używaj </a:t>
            </a:r>
            <a:r>
              <a:rPr lang="pl-PL" sz="2000" dirty="0"/>
              <a:t>ziół, a ogranicz </a:t>
            </a:r>
            <a:r>
              <a:rPr lang="pl-PL" sz="2000" dirty="0" smtClean="0"/>
              <a:t>sól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unikaj </a:t>
            </a:r>
            <a:r>
              <a:rPr lang="pl-PL" sz="2000" dirty="0"/>
              <a:t>alkoholu i </a:t>
            </a:r>
            <a:r>
              <a:rPr lang="pl-PL" sz="2000" dirty="0" smtClean="0"/>
              <a:t>papierosów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nie traktuj warzyw i owoców jak wrogów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wiedz</a:t>
            </a:r>
            <a:r>
              <a:rPr lang="pl-PL" sz="2000" dirty="0"/>
              <a:t>, co jesz – czytaj etykiety na </a:t>
            </a:r>
            <a:r>
              <a:rPr lang="pl-PL" sz="2000" dirty="0" smtClean="0"/>
              <a:t>opakowaniach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wszystko </a:t>
            </a:r>
            <a:r>
              <a:rPr lang="pl-PL" sz="2000" dirty="0"/>
              <a:t>jest dla ludzi, ale z umiarem – nie objadaj się </a:t>
            </a:r>
            <a:r>
              <a:rPr lang="pl-PL" sz="2000" dirty="0" smtClean="0"/>
              <a:t>słodyczami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produkty </a:t>
            </a:r>
            <a:r>
              <a:rPr lang="pl-PL" sz="2000" dirty="0"/>
              <a:t>typu fast food zastąp zdrowszymi, samodzielnie przygotowanymi </a:t>
            </a:r>
            <a:r>
              <a:rPr lang="pl-PL" sz="2000" dirty="0" smtClean="0"/>
              <a:t>wersjami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dbaj, </a:t>
            </a:r>
            <a:r>
              <a:rPr lang="pl-PL" sz="2000" dirty="0"/>
              <a:t>by to, co </a:t>
            </a:r>
            <a:r>
              <a:rPr lang="pl-PL" sz="2000" dirty="0" smtClean="0"/>
              <a:t>przygotujesz, </a:t>
            </a:r>
            <a:r>
              <a:rPr lang="pl-PL" sz="2000" dirty="0"/>
              <a:t>było nie tylko smaczne, ale i miłe dla oka. Podobno jemy też </a:t>
            </a:r>
            <a:r>
              <a:rPr lang="pl-PL" sz="2000" dirty="0" smtClean="0"/>
              <a:t>oczami.</a:t>
            </a:r>
          </a:p>
          <a:p>
            <a:pPr>
              <a:buFont typeface="Wingdings" pitchFamily="2" charset="2"/>
              <a:buChar char="ü"/>
            </a:pPr>
            <a:endParaRPr lang="pl-PL" sz="2000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966716" cy="2336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2166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dirty="0" smtClean="0"/>
              <a:t>2</a:t>
            </a:r>
            <a:r>
              <a:rPr lang="pl-PL" dirty="0" smtClean="0"/>
              <a:t>. </a:t>
            </a:r>
            <a:r>
              <a:rPr lang="pl-PL" sz="5400" dirty="0" smtClean="0"/>
              <a:t>Aktywność fizyczna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15616" y="2204864"/>
            <a:ext cx="7272808" cy="201622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Ważnym elementem zdrowego stylu życia - oprócz poprawnego odżywiania się – jest aktywność fizyczna. Pozwala ona nie tylko zrzucić zbędne kalorie, ale również poprawić sprawność i rozruszać stawy.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4057673" cy="2486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531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3. Umiejętność redukowania stresu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4248472" cy="324036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Skutecznymi metodami redukowania stresu jest np. medytacja lub wszelkie inne czynności,  które pozwalają nam zapomnieć o codziennym napięciu.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37112"/>
            <a:ext cx="3267447" cy="2174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0928"/>
            <a:ext cx="3737608" cy="2486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875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 Wolność od nałogów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7158" y="2276872"/>
            <a:ext cx="4286280" cy="4223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Nałóg  (inaczej uzależnienie) </a:t>
            </a:r>
            <a:r>
              <a:rPr lang="pl-PL" sz="2000" dirty="0"/>
              <a:t>to nabyta silna potrzeba wykonywania jakiejś czynności lub zażywania </a:t>
            </a:r>
            <a:r>
              <a:rPr lang="pl-PL" sz="2000" dirty="0" smtClean="0"/>
              <a:t>jakiejś </a:t>
            </a:r>
            <a:r>
              <a:rPr lang="pl-PL" sz="2000" dirty="0"/>
              <a:t>substancji</a:t>
            </a:r>
            <a:r>
              <a:rPr lang="pl-PL" sz="2000" dirty="0" smtClean="0"/>
              <a:t>. Organizm może się uzależnić od różnych substancji (m.in. szkodliwych dla naszego zdrowia) np. alkoholu, papierosów, narkotyków. Możemy również uzależnić się od Internetu lub telewizji. </a:t>
            </a:r>
            <a:endParaRPr lang="pl-PL" sz="20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t="7312" r="7157" b="21464"/>
          <a:stretch/>
        </p:blipFill>
        <p:spPr>
          <a:xfrm>
            <a:off x="4788024" y="2636912"/>
            <a:ext cx="4032448" cy="3372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53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Skutki nałogów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4255385" cy="39901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 smtClean="0"/>
              <a:t>Nałogi mogą powodować znaczne pogorszenie stanu zdrowia fizycznego i psychicznego. Możemy przez nie zostać wydaleni z pewnych grup społecznych. Wyjście z nałogu jest bardzo trudne. Najważniejsze są: wiara w siebie i silna wola. </a:t>
            </a:r>
            <a:r>
              <a:rPr lang="pl-PL" b="1" dirty="0" smtClean="0"/>
              <a:t>Lepiej jednak nie eksperymentować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b="1" dirty="0" smtClean="0"/>
              <a:t>i nie próbować! Grozi to poważnym uszkodzeniem zdrowia!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"/>
          <a:stretch/>
        </p:blipFill>
        <p:spPr>
          <a:xfrm>
            <a:off x="4932040" y="2924944"/>
            <a:ext cx="3735430" cy="3268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510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savoir – </a:t>
            </a:r>
            <a:r>
              <a:rPr lang="pl-PL" dirty="0" err="1" smtClean="0"/>
              <a:t>vivre’u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4039361" cy="391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 smtClean="0"/>
              <a:t>Zasady </a:t>
            </a:r>
            <a:r>
              <a:rPr lang="pl-PL" sz="2200" dirty="0" err="1" smtClean="0"/>
              <a:t>savoire</a:t>
            </a:r>
            <a:r>
              <a:rPr lang="pl-PL" sz="2200" dirty="0" smtClean="0"/>
              <a:t> – </a:t>
            </a:r>
            <a:r>
              <a:rPr lang="pl-PL" sz="2200" dirty="0" err="1" smtClean="0"/>
              <a:t>vivre’u</a:t>
            </a:r>
            <a:r>
              <a:rPr lang="pl-PL" sz="2200" dirty="0" smtClean="0"/>
              <a:t> odnoszą się m.in. do właściwego zachowywania się przy stole. Polega  ono na </a:t>
            </a:r>
            <a:r>
              <a:rPr lang="pl-PL" sz="2200" dirty="0"/>
              <a:t>estetyce jedzenia i przestrzeganiu ogólnie przyjętych zwyczajów.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462660" cy="247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39" y="4365104"/>
            <a:ext cx="2715522" cy="2189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537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Ułożenie ma znaczenie!</a:t>
            </a:r>
            <a:endParaRPr lang="pl-PL" dirty="0"/>
          </a:p>
        </p:txBody>
      </p:sp>
      <p:pic>
        <p:nvPicPr>
          <p:cNvPr id="5" name="Symbol zastępczy zawartości 4" descr="2-v.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t="14286"/>
          <a:stretch>
            <a:fillRect/>
          </a:stretch>
        </p:blipFill>
        <p:spPr>
          <a:xfrm>
            <a:off x="428596" y="4572008"/>
            <a:ext cx="4857752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 descr="s-v.2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3894523" cy="2754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642910" y="2214554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Ułożenie ma znaczenie! Według zasad savoir- </a:t>
            </a:r>
            <a:r>
              <a:rPr lang="pl-PL" dirty="0" err="1" smtClean="0"/>
              <a:t>vivre’u</a:t>
            </a:r>
            <a:r>
              <a:rPr lang="pl-PL" dirty="0" smtClean="0"/>
              <a:t> każdy element zastawy stołu ma swoje miejsce. Poprawne ułożenie zostało zaprezentowane na obrazku obok. </a:t>
            </a:r>
            <a:r>
              <a:rPr lang="pl-PL" dirty="0" smtClean="0">
                <a:sym typeface="Wingdings" pitchFamily="2" charset="2"/>
              </a:rPr>
              <a:t>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715008" y="507207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Ułożenie sztućców na talerzu również jest ważne. Każde ustawienie noża i widelca ma swoje znaczenie. </a:t>
            </a:r>
            <a:endParaRPr lang="pl-PL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</TotalTime>
  <Words>513</Words>
  <Application>Microsoft Office PowerPoint</Application>
  <PresentationFormat>Pokaz na ekranie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Kształt fali</vt:lpstr>
      <vt:lpstr>ABC zdrowego stylu życia – STOP nałogom</vt:lpstr>
      <vt:lpstr>Elementy zdrowego  stylu życia:</vt:lpstr>
      <vt:lpstr>1.Zdrowe odżywianie</vt:lpstr>
      <vt:lpstr>2. Aktywność fizyczna</vt:lpstr>
      <vt:lpstr>3. Umiejętność redukowania stresu</vt:lpstr>
      <vt:lpstr>4. Wolność od nałogów</vt:lpstr>
      <vt:lpstr>Skutki nałogów</vt:lpstr>
      <vt:lpstr>Zasady savoir – vivre’u</vt:lpstr>
      <vt:lpstr>Ułożenie ma znaczenie!</vt:lpstr>
      <vt:lpstr>Sposoby rozwiązywania sytuacji trudnych</vt:lpstr>
      <vt:lpstr>Przykładowe i ZDROWE menu   dla nastolatka</vt:lpstr>
      <vt:lpstr>Dzienne menu nastolatka</vt:lpstr>
      <vt:lpstr>Uwaga!</vt:lpstr>
      <vt:lpstr>Źródła:</vt:lpstr>
      <vt:lpstr>Dziękujemy za uwagę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zdrowego stylu życia – STOP nałogom</dc:title>
  <dc:creator>Anna Kolik</dc:creator>
  <cp:lastModifiedBy>PC</cp:lastModifiedBy>
  <cp:revision>66</cp:revision>
  <dcterms:created xsi:type="dcterms:W3CDTF">2015-03-09T14:39:35Z</dcterms:created>
  <dcterms:modified xsi:type="dcterms:W3CDTF">2015-03-20T09:21:58Z</dcterms:modified>
</cp:coreProperties>
</file>