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54" r:id="rId2"/>
    <p:sldId id="914" r:id="rId3"/>
    <p:sldId id="923" r:id="rId4"/>
    <p:sldId id="933" r:id="rId5"/>
    <p:sldId id="921" r:id="rId6"/>
    <p:sldId id="937" r:id="rId7"/>
    <p:sldId id="925" r:id="rId8"/>
    <p:sldId id="916" r:id="rId9"/>
    <p:sldId id="934" r:id="rId10"/>
    <p:sldId id="928" r:id="rId11"/>
    <p:sldId id="929" r:id="rId12"/>
    <p:sldId id="936" r:id="rId13"/>
    <p:sldId id="922" r:id="rId14"/>
    <p:sldId id="910" r:id="rId15"/>
    <p:sldId id="931" r:id="rId16"/>
    <p:sldId id="932" r:id="rId17"/>
    <p:sldId id="926" r:id="rId18"/>
    <p:sldId id="855" r:id="rId19"/>
  </p:sldIdLst>
  <p:sldSz cx="10688638" cy="7562850"/>
  <p:notesSz cx="6797675" cy="9926638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A7C"/>
    <a:srgbClr val="CCECFF"/>
    <a:srgbClr val="CCCCFF"/>
    <a:srgbClr val="559765"/>
    <a:srgbClr val="FF6600"/>
    <a:srgbClr val="FF9933"/>
    <a:srgbClr val="020306"/>
    <a:srgbClr val="002864"/>
    <a:srgbClr val="FFCC99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96" autoAdjust="0"/>
    <p:restoredTop sz="98664" autoAdjust="0"/>
  </p:normalViewPr>
  <p:slideViewPr>
    <p:cSldViewPr snapToGrid="0" snapToObjects="1">
      <p:cViewPr>
        <p:scale>
          <a:sx n="60" d="100"/>
          <a:sy n="60" d="100"/>
        </p:scale>
        <p:origin x="-1740" y="-83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7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fld id="{8E9E79DE-AAC6-48F3-BF8E-A90AFCD9A55F}" type="datetimeFigureOut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PKO Bank Polski"/>
              </a:defRPr>
            </a:lvl1pPr>
          </a:lstStyle>
          <a:p>
            <a:pPr>
              <a:defRPr/>
            </a:pPr>
            <a:fld id="{4E9380F5-2681-4CE7-A883-EA07F6EBF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A4FC0F-73AF-4F81-9DF1-22506465226B}" type="datetimeFigureOut">
              <a:rPr lang="pl-PL"/>
              <a:pPr>
                <a:defRPr/>
              </a:pPr>
              <a:t>2012-11-08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223FD2-31EE-4113-9254-C2A64AE6973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5" y="3785962"/>
            <a:ext cx="6014249" cy="1934304"/>
          </a:xfrm>
          <a:prstGeom prst="rect">
            <a:avLst/>
          </a:prstGeo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KO Bank Polski Bold"/>
                <a:cs typeface="PKO Bank Polski Bold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5" y="6271047"/>
            <a:ext cx="6014249" cy="6700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PKO Bank Polski Light"/>
                <a:cs typeface="PKO Bank Polski Light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8C0AA8-C997-4F95-9850-9121394BB1C6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D83852-AC95-42A4-B26D-47626CFB40F6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10" y="2177230"/>
            <a:ext cx="8065765" cy="17032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360000" indent="-360000">
              <a:buFont typeface="+mj-lt"/>
              <a:buAutoNum type="arabicPeriod"/>
              <a:defRPr sz="3600" b="0" i="0">
                <a:solidFill>
                  <a:schemeClr val="tx2"/>
                </a:solidFill>
                <a:latin typeface="PKO Bank Polski Light"/>
                <a:cs typeface="PKO Bank Polski Regular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09" y="3824077"/>
            <a:ext cx="8065765" cy="23155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defRPr sz="22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57782A-4A38-4AD3-97A0-A8FE6C12EF4F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44416" y="1384652"/>
            <a:ext cx="8059789" cy="5652658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2800" b="0" i="0">
                <a:solidFill>
                  <a:schemeClr val="tx2"/>
                </a:solidFill>
                <a:latin typeface="PKO Bank Polski Regular"/>
                <a:cs typeface="PKO Bank Polski Regular"/>
              </a:defRPr>
            </a:lvl1pPr>
            <a:lvl2pPr marL="324000" marR="0" indent="0" algn="l" defTabSz="521437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</a:defRPr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dirty="0" err="1" smtClean="0"/>
              <a:t>Kliknij, aby edytować style wzorca tekstu</a:t>
            </a:r>
          </a:p>
          <a:p>
            <a:pPr lvl="1"/>
            <a:r>
              <a:rPr lang="pl-PL" dirty="0" err="1" smtClean="0"/>
              <a:t>Drugi poziom</a:t>
            </a:r>
          </a:p>
          <a:p>
            <a:pPr lvl="2"/>
            <a:r>
              <a:rPr lang="pl-PL" dirty="0" err="1" smtClean="0"/>
              <a:t>Trzeci poziom</a:t>
            </a:r>
          </a:p>
          <a:p>
            <a:pPr lvl="3"/>
            <a:r>
              <a:rPr lang="pl-PL" dirty="0" err="1" smtClean="0"/>
              <a:t>Czwarty poziom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EFE728-D95B-4DED-831E-2D98713BEDED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416" y="1384652"/>
            <a:ext cx="8006229" cy="5652658"/>
          </a:xfrm>
          <a:prstGeom prst="rect">
            <a:avLst/>
          </a:prstGeom>
        </p:spPr>
        <p:txBody>
          <a:bodyPr lIns="0" tIns="54000" rIns="0" bIns="0"/>
          <a:lstStyle>
            <a:lvl1pPr marL="324000" indent="-324000">
              <a:lnSpc>
                <a:spcPts val="2800"/>
              </a:lnSpc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  <a:defRPr sz="2800" b="0" i="0">
                <a:solidFill>
                  <a:schemeClr val="tx2"/>
                </a:solidFill>
                <a:latin typeface="PKO Bank Polski Regular"/>
                <a:cs typeface="PKO Bank Polski Regular"/>
              </a:defRPr>
            </a:lvl1pPr>
            <a:lvl2pPr marL="28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2"/>
                </a:solidFill>
              </a:defRPr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7EC58E-84C9-4EA0-ACE2-B7A06CC800EE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067832" y="1384652"/>
            <a:ext cx="8982813" cy="5422548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>
              <a:lnSpc>
                <a:spcPts val="1900"/>
              </a:lnSpc>
              <a:buNone/>
              <a:defRPr sz="1400" b="0" i="0">
                <a:latin typeface="PKO Bank Polski Light"/>
                <a:cs typeface="PKO Bank Polski Light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l-PL" smtClean="0"/>
              <a:t>Click to edit Master text styles</a:t>
            </a:r>
            <a:endParaRPr lang="pl-P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944282-154B-459D-A5FD-03E215AAAE2D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32" y="1384652"/>
            <a:ext cx="4290093" cy="5422548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0" indent="0">
              <a:lnSpc>
                <a:spcPts val="1900"/>
              </a:lnSpc>
              <a:buNone/>
              <a:defRPr sz="1400" b="0" i="0">
                <a:latin typeface="PKO Bank Polski Light"/>
                <a:cs typeface="PKO Bank Polski Light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72623" y="1384652"/>
            <a:ext cx="4290117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297177-B336-43B6-8614-1E03B506C4CB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8147" y="1384652"/>
            <a:ext cx="4294901" cy="5422548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0" indent="0">
              <a:lnSpc>
                <a:spcPts val="1900"/>
              </a:lnSpc>
              <a:buNone/>
              <a:defRPr sz="1400" b="0" i="0">
                <a:latin typeface="PKO Bank Polski Light"/>
                <a:cs typeface="PKO Bank Polski Light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067832" y="1384652"/>
            <a:ext cx="4290093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546412-28A4-4CD3-ADDD-166EDE71A1AD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067831" y="1384652"/>
            <a:ext cx="8985217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 userDrawn="1"/>
        </p:nvSpPr>
        <p:spPr>
          <a:xfrm>
            <a:off x="5880100" y="7037388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7" name="Slide Number Placeholder 3"/>
          <p:cNvSpPr>
            <a:spLocks noGrp="1"/>
          </p:cNvSpPr>
          <p:nvPr userDrawn="1"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981766-874E-4D8D-B042-8D2ADA06B8D9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1070513" y="1384652"/>
            <a:ext cx="4299507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 baseline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74596" y="1384652"/>
            <a:ext cx="4288144" cy="54225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400" b="0" i="0">
                <a:solidFill>
                  <a:schemeClr val="tx1"/>
                </a:solidFill>
                <a:latin typeface="PKO Bank Polski Regular"/>
                <a:cs typeface="PKO Bank Polski Regular"/>
              </a:defRPr>
            </a:lvl1pPr>
          </a:lstStyle>
          <a:p>
            <a:pPr lvl="0"/>
            <a:endParaRPr lang="pl-PL" dirty="0" smtClean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067831" y="190545"/>
            <a:ext cx="6092195" cy="958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pozio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69238" y="320675"/>
            <a:ext cx="1411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/>
        </p:nvSpPr>
        <p:spPr>
          <a:xfrm>
            <a:off x="6032500" y="7040563"/>
            <a:ext cx="4318000" cy="374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2F9643-5A00-4763-8047-821F2DDE52F5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PKO Bank Polsk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KO Bank Polsk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5pPr>
      <a:lvl6pPr marL="4572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6pPr>
      <a:lvl7pPr marL="9144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7pPr>
      <a:lvl8pPr marL="13716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8pPr>
      <a:lvl9pPr marL="1828800" algn="l" defTabSz="5207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9pPr>
    </p:titleStyle>
    <p:bodyStyle>
      <a:lvl1pPr marL="342900" indent="-34290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PKO Bank Polski Bold"/>
          <a:ea typeface="PKO Bank Polski Bold"/>
          <a:cs typeface="PKO Bank Polski Bold"/>
        </a:defRPr>
      </a:lvl1pPr>
      <a:lvl2pPr marL="520700" indent="-6350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PKO Bank Polski Bold"/>
          <a:ea typeface="PKO Bank Polski Bold"/>
          <a:cs typeface="PKO Bank Polski Bold"/>
        </a:defRPr>
      </a:lvl2pPr>
      <a:lvl3pPr marL="1041400" indent="-12700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3pPr>
      <a:lvl4pPr marL="1563688" indent="-192088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PKO Bank Polski Regular"/>
          <a:ea typeface="PKO Bank Polski Regular"/>
          <a:cs typeface="PKO Bank Polski Regular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PKO Bank Polski Regular"/>
          <a:cs typeface="PKO Bank Polski Regular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obp.pl/index.php/id=konkurs_sk/section=stu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kobp.pl/index.php/id=konkursden/section=stu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o.pkobp.pl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3688474" y="3169526"/>
            <a:ext cx="6701002" cy="1951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4000" dirty="0" smtClean="0">
                <a:latin typeface="PKO Bank Polski Rg" pitchFamily="2" charset="0"/>
                <a:ea typeface="PKO Bank Polski Bold"/>
              </a:rPr>
              <a:t>Program</a:t>
            </a:r>
            <a:r>
              <a:rPr lang="pl-PL" sz="4000" dirty="0" smtClean="0">
                <a:latin typeface="PKO Bank Polski Rg" pitchFamily="2" charset="0"/>
                <a:ea typeface="PKO Bank Polski Bold"/>
              </a:rPr>
              <a:t> SKO</a:t>
            </a:r>
            <a:r>
              <a:rPr lang="pl-PL" dirty="0" smtClean="0">
                <a:latin typeface="PKO Bank Polski Rg" pitchFamily="2" charset="0"/>
                <a:ea typeface="PKO Bank Polski Bold"/>
              </a:rPr>
              <a:t/>
            </a:r>
            <a:br>
              <a:rPr lang="pl-PL" dirty="0" smtClean="0">
                <a:latin typeface="PKO Bank Polski Rg" pitchFamily="2" charset="0"/>
                <a:ea typeface="PKO Bank Polski Bold"/>
              </a:rPr>
            </a:br>
            <a:r>
              <a:rPr lang="pl-PL" dirty="0" smtClean="0">
                <a:latin typeface="PKO Bank Polski Rg" pitchFamily="2" charset="0"/>
                <a:ea typeface="PKO Bank Polski Bold"/>
              </a:rPr>
              <a:t/>
            </a:r>
            <a:br>
              <a:rPr lang="pl-PL" dirty="0" smtClean="0">
                <a:latin typeface="PKO Bank Polski Rg" pitchFamily="2" charset="0"/>
                <a:ea typeface="PKO Bank Polski Bold"/>
              </a:rPr>
            </a:br>
            <a:endParaRPr lang="en-US" sz="2000" i="1" dirty="0" smtClean="0">
              <a:latin typeface="PKO Bank Polski Rg" pitchFamily="2" charset="0"/>
              <a:ea typeface="PKO Bank Polski Bold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 bwMode="auto">
          <a:xfrm>
            <a:off x="4140200" y="6269038"/>
            <a:ext cx="6013450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dirty="0" smtClean="0">
                <a:latin typeface="PKO Bank Polski Rg" pitchFamily="2" charset="0"/>
                <a:ea typeface="PKO Bank Polski Light"/>
              </a:rPr>
              <a:t>PKO  Bank Polski  SA</a:t>
            </a:r>
            <a:endParaRPr lang="pl-PL" dirty="0" smtClean="0">
              <a:latin typeface="PKO Bank Polski Rg" pitchFamily="2" charset="0"/>
              <a:ea typeface="PKO Bank Polski Light"/>
            </a:endParaRPr>
          </a:p>
          <a:p>
            <a:pPr eaLnBrk="1" hangingPunct="1"/>
            <a:r>
              <a:rPr lang="pl-PL" dirty="0" smtClean="0">
                <a:latin typeface="PKO Bank Polski Rg" pitchFamily="2" charset="0"/>
                <a:ea typeface="PKO Bank Polski Light"/>
              </a:rPr>
              <a:t>Warszawa  </a:t>
            </a:r>
            <a:r>
              <a:rPr lang="pl-PL" dirty="0" smtClean="0">
                <a:latin typeface="PKO Bank Polski Rg" pitchFamily="2" charset="0"/>
                <a:ea typeface="PKO Bank Polski Light"/>
              </a:rPr>
              <a:t>2012</a:t>
            </a:r>
            <a:endParaRPr lang="pl-PL" dirty="0" smtClean="0">
              <a:latin typeface="PKO Bank Polski Rg" pitchFamily="2" charset="0"/>
              <a:ea typeface="PKO Bank Polsk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t="18566" r="3115" b="6466"/>
          <a:stretch>
            <a:fillRect/>
          </a:stretch>
        </p:blipFill>
        <p:spPr bwMode="auto">
          <a:xfrm>
            <a:off x="466725" y="1011293"/>
            <a:ext cx="9449785" cy="54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0" y="390525"/>
            <a:ext cx="7688262" cy="594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Serwis internetowy SKO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89186" y="4934607"/>
            <a:ext cx="2916621" cy="17657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2995" t="18997" r="14430" b="15270"/>
          <a:stretch>
            <a:fillRect/>
          </a:stretch>
        </p:blipFill>
        <p:spPr bwMode="auto">
          <a:xfrm>
            <a:off x="204952" y="1008993"/>
            <a:ext cx="10200289" cy="62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0" y="390525"/>
            <a:ext cx="7688262" cy="594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Serwis internetowy SKO- DEMO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30753" t="15549" r="26833" b="24968"/>
          <a:stretch>
            <a:fillRect/>
          </a:stretch>
        </p:blipFill>
        <p:spPr bwMode="auto">
          <a:xfrm>
            <a:off x="536027" y="0"/>
            <a:ext cx="6905297" cy="724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8049" t="41411" r="32210" b="19580"/>
          <a:stretch>
            <a:fillRect/>
          </a:stretch>
        </p:blipFill>
        <p:spPr bwMode="auto">
          <a:xfrm>
            <a:off x="4540469" y="0"/>
            <a:ext cx="2900855" cy="285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" y="404210"/>
            <a:ext cx="8576440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Wypłata gotówkowa </a:t>
            </a:r>
          </a:p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z rachunku SKO Konto dla Ucznia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31052" y="1623848"/>
            <a:ext cx="7435940" cy="7882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57200" indent="-457200" algn="ctr">
              <a:buAutoNum type="arabicParenR"/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Przez Przedstawiciela ustawowego (rodzica) </a:t>
            </a:r>
          </a:p>
          <a:p>
            <a:pPr marL="457200" indent="-457200" algn="ctr"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– każdorazowo przyjmujemy: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11055" t="31928" r="33341" b="52986"/>
          <a:stretch>
            <a:fillRect/>
          </a:stretch>
        </p:blipFill>
        <p:spPr bwMode="auto">
          <a:xfrm>
            <a:off x="804041" y="2412124"/>
            <a:ext cx="7772400" cy="11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1140501" y="4871545"/>
            <a:ext cx="7435940" cy="7882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2) Przez Opiekuna prawnego:</a:t>
            </a:r>
          </a:p>
          <a:p>
            <a:pPr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     – każdorazowo wymagana zgoda sądu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4008" t="80527" r="54192" b="6111"/>
          <a:stretch>
            <a:fillRect/>
          </a:stretch>
        </p:blipFill>
        <p:spPr bwMode="auto">
          <a:xfrm>
            <a:off x="8182303" y="4871545"/>
            <a:ext cx="2002221" cy="194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220717" y="1403131"/>
            <a:ext cx="7961586" cy="28377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20717" y="4240924"/>
            <a:ext cx="7961586" cy="28377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667535" y="199259"/>
            <a:ext cx="7688262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Szkolne Kasy Oszczędności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08" t="47717" r="3320" b="12109"/>
          <a:stretch>
            <a:fillRect/>
          </a:stretch>
        </p:blipFill>
        <p:spPr bwMode="auto">
          <a:xfrm>
            <a:off x="378372" y="1432242"/>
            <a:ext cx="9916511" cy="5173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2846" t="29297" r="31503" b="52043"/>
          <a:stretch>
            <a:fillRect/>
          </a:stretch>
        </p:blipFill>
        <p:spPr bwMode="auto">
          <a:xfrm>
            <a:off x="126940" y="0"/>
            <a:ext cx="1402315" cy="13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00113" y="0"/>
            <a:ext cx="6872287" cy="6042648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KO Bank Polski Bold"/>
              <a:ea typeface="PKO Bank Polski Bold"/>
              <a:cs typeface="PKO Bank Polski Bold"/>
            </a:endParaRP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KO Bank Polski Bold"/>
              <a:ea typeface="PKO Bank Polski Bold"/>
              <a:cs typeface="PKO Bank Polski Bold"/>
            </a:endParaRPr>
          </a:p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KO Bank Polski Bold"/>
              <a:ea typeface="PKO Bank Polski Bold"/>
              <a:cs typeface="PKO Bank Polski Bold"/>
            </a:endParaRP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SKO na stronie internetowej Banku,</a:t>
            </a: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www.sko.pkobp.pl,</a:t>
            </a: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SzkolneBlogi.pl,</a:t>
            </a: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Szkoła Oszczędzania na NK.pl,</a:t>
            </a: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Kanał SKO na YouTube.com,</a:t>
            </a: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600" dirty="0" smtClean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BRAWO BANK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INTRA.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newsletter SKO,</a:t>
            </a:r>
          </a:p>
          <a:p>
            <a:pPr marL="285750" marR="0" lvl="0" indent="-285750" algn="l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KO Bank Polski Bold"/>
              <a:ea typeface="PKO Bank Polski Bold"/>
              <a:cs typeface="PKO Bank Polski Bold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420" y="4455444"/>
            <a:ext cx="4157690" cy="795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 l="12995" t="70075" r="14486" b="10529"/>
          <a:stretch>
            <a:fillRect/>
          </a:stretch>
        </p:blipFill>
        <p:spPr bwMode="auto">
          <a:xfrm>
            <a:off x="1152360" y="5648510"/>
            <a:ext cx="8070467" cy="141889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54272" y="462006"/>
            <a:ext cx="7688262" cy="594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Gdzie znajdziemy SKO ?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004" t="50678" r="90399" b="38546"/>
          <a:stretch>
            <a:fillRect/>
          </a:stretch>
        </p:blipFill>
        <p:spPr bwMode="auto">
          <a:xfrm>
            <a:off x="0" y="-96592"/>
            <a:ext cx="1844566" cy="19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0" y="985191"/>
            <a:ext cx="7688262" cy="594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SKO  Konkursy 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309" y="1886412"/>
            <a:ext cx="101210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  <a:hlinkClick r:id="rId3"/>
              </a:rPr>
              <a:t>Konkurs dla SKO</a:t>
            </a:r>
            <a:endParaRPr kumimoji="0" lang="pl-PL" sz="2000" b="0" i="0" u="sng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Konkurs skierowany jest do wszystkich szkół podstawowych w całym kraju, biorących udział w programie Szkolne Kasy Oszczędności.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Laureaci </a:t>
            </a:r>
            <a:r>
              <a:rPr kumimoji="0" lang="pl-PL" sz="2000" b="0" i="0" u="sng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etapu regionalnego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otrzymują nagrodę w wysokości 3.000 zł każda.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Dodatkowo, wśród pozostałych uczestników konkursu, przyznanych zostanie: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- 50 nagród I stopnia po 2.000 zł każda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- 300 nagród II stopnia po 1.000 zł każda.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000" b="0" i="0" u="sng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Nagroda główna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w finale Konkursu SKO wynosi 20.000 zł.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Szkoły, które zdobędą drugie i trzecie miejsca otrzymają odpowiednio 15.000 i 10.000 zł. Dodatkowo przyznawana jest "Nagroda Internautów" w wysokości 10.000 zł.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  <a:hlinkClick r:id="rId4"/>
              </a:rPr>
              <a:t>Konkurs DEN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Konkurs, w którym Bank nagradza najbardziej aktywnych i pomysłowych nauczycieli                 –Opiekunów SKO.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Nagrodami są symboliczne złote, srebrne i brązowe odznaki, którym towarzyszą nagrody finansowe - odpowiednio 2 000, 1 000 i 500 zł.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8284" t="17704" r="13621" b="12906"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565228" y="6211614"/>
            <a:ext cx="5123410" cy="135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Title 1"/>
          <p:cNvSpPr>
            <a:spLocks noGrp="1"/>
          </p:cNvSpPr>
          <p:nvPr>
            <p:ph type="ctrTitle"/>
          </p:nvPr>
        </p:nvSpPr>
        <p:spPr bwMode="auto">
          <a:xfrm>
            <a:off x="3046467" y="6986067"/>
            <a:ext cx="6013450" cy="3764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1800" dirty="0" smtClean="0">
                <a:latin typeface="PKO Bank Polski Rg" pitchFamily="2" charset="0"/>
                <a:ea typeface="PKO Bank Polski Bold"/>
              </a:rPr>
              <a:t>Zapraszamy do udziału w programie SKO</a:t>
            </a:r>
            <a:endParaRPr lang="en-US" sz="1800" dirty="0" smtClean="0">
              <a:latin typeface="PKO Bank Polski Rg" pitchFamily="2" charset="0"/>
              <a:ea typeface="PKO Bank Polski Bold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8997" r="2307" b="6865"/>
          <a:stretch>
            <a:fillRect/>
          </a:stretch>
        </p:blipFill>
        <p:spPr bwMode="auto">
          <a:xfrm>
            <a:off x="1261241" y="2358413"/>
            <a:ext cx="7394028" cy="443329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6467" y="1730894"/>
            <a:ext cx="6013450" cy="1951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Dziękuję za uwagę!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mka 4"/>
          <p:cNvSpPr/>
          <p:nvPr/>
        </p:nvSpPr>
        <p:spPr>
          <a:xfrm>
            <a:off x="204954" y="1040525"/>
            <a:ext cx="3294992" cy="203375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SKO Konto dla Ucznia</a:t>
            </a:r>
          </a:p>
          <a:p>
            <a:pPr algn="ctr"/>
            <a:endParaRPr lang="pl-PL" sz="1400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Ramka 5"/>
          <p:cNvSpPr/>
          <p:nvPr/>
        </p:nvSpPr>
        <p:spPr>
          <a:xfrm>
            <a:off x="204954" y="3074277"/>
            <a:ext cx="3294994" cy="1371600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Uczeń w wieku 6-13 lat</a:t>
            </a: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Ramka 8"/>
          <p:cNvSpPr/>
          <p:nvPr/>
        </p:nvSpPr>
        <p:spPr>
          <a:xfrm>
            <a:off x="204951" y="4445877"/>
            <a:ext cx="3294994" cy="2790494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Uczeń – Posiadacz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Opiekun SKO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Pełnomocnik ogólny nr1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Rodzic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Pełnomocnik ogólny nr 2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0" name="Ramka 9"/>
          <p:cNvSpPr/>
          <p:nvPr/>
        </p:nvSpPr>
        <p:spPr>
          <a:xfrm>
            <a:off x="3499947" y="1040525"/>
            <a:ext cx="3279226" cy="203375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SKO Konto dla Szkoły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SKO Konto Plan </a:t>
            </a:r>
            <a:r>
              <a:rPr lang="pl-PL" sz="1600" b="1" dirty="0" smtClean="0">
                <a:solidFill>
                  <a:schemeClr val="tx1"/>
                </a:solidFill>
              </a:rPr>
              <a:t>Szkoły</a:t>
            </a:r>
            <a:endParaRPr lang="pl-PL" sz="1600" b="1" dirty="0" smtClean="0">
              <a:solidFill>
                <a:schemeClr val="tx1"/>
              </a:solidFill>
            </a:endParaRPr>
          </a:p>
        </p:txBody>
      </p:sp>
      <p:sp>
        <p:nvSpPr>
          <p:cNvPr id="11" name="Ramka 10"/>
          <p:cNvSpPr/>
          <p:nvPr/>
        </p:nvSpPr>
        <p:spPr>
          <a:xfrm>
            <a:off x="6779173" y="1040525"/>
            <a:ext cx="3452263" cy="203375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SKO Konto dla Rady Rodziców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SKO Konto Plan Rady </a:t>
            </a:r>
            <a:r>
              <a:rPr lang="pl-PL" sz="1600" b="1" dirty="0" smtClean="0">
                <a:solidFill>
                  <a:schemeClr val="tx1"/>
                </a:solidFill>
              </a:rPr>
              <a:t>Rodziców</a:t>
            </a:r>
            <a:endParaRPr lang="pl-PL" sz="16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2238703" y="222250"/>
            <a:ext cx="5281448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  <a:ea typeface="PKO Bank Polski Bold"/>
                <a:cs typeface="PKO Bank Polski Bold"/>
              </a:rPr>
              <a:t>SKO –  Rodzaje kont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10247" t="15980" r="68902" b="63761"/>
          <a:stretch>
            <a:fillRect/>
          </a:stretch>
        </p:blipFill>
        <p:spPr bwMode="auto">
          <a:xfrm>
            <a:off x="204951" y="1"/>
            <a:ext cx="203375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amka 13"/>
          <p:cNvSpPr/>
          <p:nvPr/>
        </p:nvSpPr>
        <p:spPr>
          <a:xfrm>
            <a:off x="3499948" y="3074277"/>
            <a:ext cx="3294994" cy="1371600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Opiekun SKO – nauczyciel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(maksymalnie 2 opiekunów)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Ramka 14"/>
          <p:cNvSpPr/>
          <p:nvPr/>
        </p:nvSpPr>
        <p:spPr>
          <a:xfrm>
            <a:off x="6794942" y="3074277"/>
            <a:ext cx="3436494" cy="1371600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Członek Rady Rodziców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(maksymalnie 2 członków rady)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Ramka 15"/>
          <p:cNvSpPr/>
          <p:nvPr/>
        </p:nvSpPr>
        <p:spPr>
          <a:xfrm>
            <a:off x="3499945" y="4445876"/>
            <a:ext cx="3294994" cy="2790495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Opiekun SKO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Posiadacz  nr 1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Opiekun SKO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Posiadacz  nr 2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SKO przy Szkole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Posiadacz  nr 3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7" name="Ramka 16"/>
          <p:cNvSpPr/>
          <p:nvPr/>
        </p:nvSpPr>
        <p:spPr>
          <a:xfrm>
            <a:off x="6794942" y="4445877"/>
            <a:ext cx="3436494" cy="2790495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Członek Rady Rodziców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Posiadacz  nr 1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Członek rady Rodziców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Posiadacz  nr 2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SKO przy Szkole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 Posiadacz  nr 3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3642" t="55635" r="12167" b="13977"/>
          <a:stretch>
            <a:fillRect/>
          </a:stretch>
        </p:blipFill>
        <p:spPr bwMode="auto">
          <a:xfrm>
            <a:off x="0" y="1877082"/>
            <a:ext cx="10215672" cy="318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431053" y="388445"/>
            <a:ext cx="7688262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SKO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7726" t="28695" r="36412" b="26262"/>
          <a:stretch>
            <a:fillRect/>
          </a:stretch>
        </p:blipFill>
        <p:spPr bwMode="auto">
          <a:xfrm>
            <a:off x="7693189" y="5060731"/>
            <a:ext cx="2223321" cy="210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399" y="1213945"/>
            <a:ext cx="5644055" cy="6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15310" y="444466"/>
            <a:ext cx="10373327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i="0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            SKO- Korzyści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00" i="0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1" i="0" u="sng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Korzyści dla ucznia:</a:t>
            </a:r>
            <a:endParaRPr kumimoji="0" lang="pl-PL" sz="1800" b="0" i="0" u="sng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i="0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atrakcyjne oprocentowanie zgromadzonych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oszczędności,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nauka zarządzania finansami osobistymi,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wyrobienie nawyku świadomego oszczędzania,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nabycie praktycznych umiejętności z zakresu korzystania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solidFill>
                  <a:srgbClr val="273A7C"/>
                </a:solidFill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z usług bankowych dzięki korzystaniu z serwisu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  <a:hlinkClick r:id="rId2"/>
              </a:rPr>
              <a:t>SKO.pkobp.pl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1" i="0" u="sng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Korzyści dla rodzica:</a:t>
            </a:r>
            <a:endParaRPr kumimoji="0" lang="pl-PL" sz="1800" b="0" i="0" u="sng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edukacja swojego dziecka w zakresie finansów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możliwość podglądu konta dziecka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solidFill>
                  <a:srgbClr val="273A7C"/>
                </a:solidFill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w serwisie internetowym SKO poprzez konto iPKO,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możliwość zasilenia konta dziecka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1" i="0" u="sng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Korzyści dla szkoły i nauczycieli:</a:t>
            </a:r>
            <a:endParaRPr kumimoji="0" lang="pl-PL" sz="1800" b="0" i="0" u="sng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swoboda dysponowania środkami SKO – środki gromadzone na koncie SKO pozwalają na pełną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solidFill>
                  <a:srgbClr val="273A7C"/>
                </a:solidFill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niezależność  w ich wydatkowaniu,</a:t>
            </a:r>
            <a:endParaRPr kumimoji="0" lang="pl-PL" sz="180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dodatkowy zysk – szkoła otrzymuje korzystne odsetki od zgromadzonych środków, które można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solidFill>
                  <a:srgbClr val="273A7C"/>
                </a:solidFill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wykorzystać na dowolny cel niezależnie od czasu utrzymywania środków na koncie,</a:t>
            </a:r>
            <a:endParaRPr kumimoji="0" lang="pl-PL" sz="180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oszczędność czasu – wprowadzenie obrotu bezgotówkowego, rodzice sami mogą przekazywać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solidFill>
                  <a:srgbClr val="273A7C"/>
                </a:solidFill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środki na konto dziecka</a:t>
            </a:r>
            <a:endParaRPr kumimoji="0" lang="pl-PL" sz="180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dodatkowe kompetencje zawodowe dla Opiekunów SKO- praca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przy programie SKO staje się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solidFill>
                  <a:srgbClr val="273A7C"/>
                </a:solidFill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273A7C"/>
                </a:solidFill>
                <a:effectLst/>
                <a:latin typeface="PKO Bank Polski Rg" pitchFamily="2" charset="0"/>
                <a:ea typeface="Calibri" pitchFamily="34" charset="0"/>
                <a:cs typeface="Times New Roman" pitchFamily="18" charset="0"/>
              </a:rPr>
              <a:t>dla nauczycieli szansą na rozwój i awans zawodowy, a także na zdobycie nagród w konkursie DEN.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273A7C"/>
              </a:solidFill>
              <a:effectLst/>
              <a:latin typeface="PKO Bank Polski Rg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6918" t="58436" r="9580" b="28201"/>
          <a:stretch>
            <a:fillRect/>
          </a:stretch>
        </p:blipFill>
        <p:spPr bwMode="auto">
          <a:xfrm>
            <a:off x="5880153" y="0"/>
            <a:ext cx="4808484" cy="97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117" y="788275"/>
            <a:ext cx="1418897" cy="368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9412014" y="788275"/>
            <a:ext cx="1276623" cy="7409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193" t="17057" r="12975" b="13432"/>
          <a:stretch>
            <a:fillRect/>
          </a:stretch>
        </p:blipFill>
        <p:spPr bwMode="auto">
          <a:xfrm>
            <a:off x="0" y="0"/>
            <a:ext cx="10688638" cy="75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02" t="13178" r="13783" b="13977"/>
          <a:stretch>
            <a:fillRect/>
          </a:stretch>
        </p:blipFill>
        <p:spPr bwMode="auto">
          <a:xfrm>
            <a:off x="70394" y="0"/>
            <a:ext cx="10382144" cy="72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440044" y="761561"/>
            <a:ext cx="6742258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Ważne : </a:t>
            </a:r>
          </a:p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Przy rachunkach SKO dla Ucznia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210334" y="2128343"/>
            <a:ext cx="9863831" cy="24173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Na podstawie:</a:t>
            </a:r>
          </a:p>
          <a:p>
            <a:pPr algn="ctr"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    </a:t>
            </a:r>
            <a:r>
              <a:rPr lang="pl-PL" sz="2400" b="1" dirty="0" smtClean="0">
                <a:solidFill>
                  <a:srgbClr val="273A7C"/>
                </a:solidFill>
                <a:latin typeface="PKO Bank Polski Rg" pitchFamily="2" charset="0"/>
              </a:rPr>
              <a:t>Oświadczenia (zgoda rodzica na przystąpienie dziecka do programu SKO)  </a:t>
            </a: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otwieramy rachunek  SKO Konto dla Ucznia</a:t>
            </a:r>
            <a:endParaRPr kumimoji="0" lang="pl-PL" sz="240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30596" y="5302249"/>
            <a:ext cx="9343569" cy="1471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400" dirty="0" smtClean="0">
                <a:solidFill>
                  <a:srgbClr val="273A7C"/>
                </a:solidFill>
                <a:latin typeface="PKO Bank Polski Rg" pitchFamily="2" charset="0"/>
              </a:rPr>
              <a:t>Pełnomocnikiem ogólnym do rachunku SKO Konto dla Ucznia</a:t>
            </a:r>
          </a:p>
          <a:p>
            <a:pPr algn="ctr"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rodzic może być po podpisaniu:</a:t>
            </a:r>
          </a:p>
          <a:p>
            <a:pPr algn="ctr">
              <a:defRPr/>
            </a:pPr>
            <a:r>
              <a:rPr lang="pl-PL" sz="2400" b="1" dirty="0" smtClean="0">
                <a:solidFill>
                  <a:srgbClr val="273A7C"/>
                </a:solidFill>
                <a:latin typeface="PKO Bank Polski Rg" pitchFamily="2" charset="0"/>
              </a:rPr>
              <a:t>Oświadczenia  o posiadaniu praw rodzicielskich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9" name="Ramka 8"/>
          <p:cNvSpPr/>
          <p:nvPr/>
        </p:nvSpPr>
        <p:spPr>
          <a:xfrm>
            <a:off x="210334" y="2128343"/>
            <a:ext cx="10242204" cy="241738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Ramka 9"/>
          <p:cNvSpPr/>
          <p:nvPr/>
        </p:nvSpPr>
        <p:spPr>
          <a:xfrm>
            <a:off x="210334" y="4950372"/>
            <a:ext cx="10242204" cy="217564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3846" t="33006" r="52253" b="19149"/>
          <a:stretch>
            <a:fillRect/>
          </a:stretch>
        </p:blipFill>
        <p:spPr bwMode="auto">
          <a:xfrm>
            <a:off x="431052" y="263229"/>
            <a:ext cx="722521" cy="18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431052" y="404210"/>
            <a:ext cx="6742258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2800" dirty="0" smtClean="0">
                <a:solidFill>
                  <a:srgbClr val="273A7C"/>
                </a:solidFill>
                <a:latin typeface="PKO Bank Polski Rg" pitchFamily="2" charset="0"/>
              </a:rPr>
              <a:t>Książeczki oszczędnościowe SKO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504" t="32359" r="38675" b="25184"/>
          <a:stretch>
            <a:fillRect/>
          </a:stretch>
        </p:blipFill>
        <p:spPr bwMode="auto">
          <a:xfrm>
            <a:off x="3042746" y="1418896"/>
            <a:ext cx="3831020" cy="50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5905" t="25247" r="7479" b="13331"/>
          <a:stretch>
            <a:fillRect/>
          </a:stretch>
        </p:blipFill>
        <p:spPr bwMode="auto">
          <a:xfrm>
            <a:off x="409903" y="1923393"/>
            <a:ext cx="7472855" cy="50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1443" t="32359" r="38837" b="27339"/>
          <a:stretch>
            <a:fillRect/>
          </a:stretch>
        </p:blipFill>
        <p:spPr bwMode="auto">
          <a:xfrm>
            <a:off x="7693572" y="1923393"/>
            <a:ext cx="2828520" cy="43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0" y="390525"/>
            <a:ext cx="7688262" cy="594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A7C"/>
                </a:solidFill>
                <a:effectLst/>
                <a:uLnTx/>
                <a:uFillTx/>
                <a:latin typeface="PKO Bank Polski Rg" pitchFamily="2" charset="0"/>
                <a:ea typeface="PKO Bank Polski Bold"/>
                <a:cs typeface="PKO Bank Polski Bold"/>
              </a:rPr>
              <a:t>Serwis internetowy SKO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273A7C"/>
              </a:solidFill>
              <a:effectLst/>
              <a:uLnTx/>
              <a:uFillTx/>
              <a:latin typeface="PKO Bank Polski Rg" pitchFamily="2" charset="0"/>
              <a:ea typeface="PKO Bank Polski Bold"/>
              <a:cs typeface="PKO Bank Polski Bold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09903" y="927319"/>
            <a:ext cx="8324194" cy="8255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pl-PL" sz="1600" dirty="0" smtClean="0">
                <a:solidFill>
                  <a:srgbClr val="273A7C"/>
                </a:solidFill>
                <a:latin typeface="PKO Bank Polski Rg" pitchFamily="2" charset="0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KO Bank Polski">
  <a:themeElements>
    <a:clrScheme name="Custom 4">
      <a:dk1>
        <a:srgbClr val="000000"/>
      </a:dk1>
      <a:lt1>
        <a:sysClr val="window" lastClr="FFFFFF"/>
      </a:lt1>
      <a:dk2>
        <a:srgbClr val="273A7C"/>
      </a:dk2>
      <a:lt2>
        <a:srgbClr val="999999"/>
      </a:lt2>
      <a:accent1>
        <a:srgbClr val="CF1D2B"/>
      </a:accent1>
      <a:accent2>
        <a:srgbClr val="002864"/>
      </a:accent2>
      <a:accent3>
        <a:srgbClr val="818181"/>
      </a:accent3>
      <a:accent4>
        <a:srgbClr val="A68529"/>
      </a:accent4>
      <a:accent5>
        <a:srgbClr val="D9D9D9"/>
      </a:accent5>
      <a:accent6>
        <a:srgbClr val="8D8D8D"/>
      </a:accent6>
      <a:hlink>
        <a:srgbClr val="003081"/>
      </a:hlink>
      <a:folHlink>
        <a:srgbClr val="636462"/>
      </a:folHlink>
    </a:clrScheme>
    <a:fontScheme name="Office 2">
      <a:majorFont>
        <a:latin typeface="PKOBankPolski-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KOBankPolski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PKO Bank Polski.thmx</Template>
  <TotalTime>12735</TotalTime>
  <Words>556</Words>
  <Application>Microsoft Office PowerPoint</Application>
  <PresentationFormat>Niestandardowy</PresentationFormat>
  <Paragraphs>116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PKO Bank Polski</vt:lpstr>
      <vt:lpstr>Program SKO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Zapraszamy do udziału w programie SKO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unname</dc:creator>
  <cp:lastModifiedBy>N1403278</cp:lastModifiedBy>
  <cp:revision>1952</cp:revision>
  <cp:lastPrinted>2011-07-05T09:31:58Z</cp:lastPrinted>
  <dcterms:created xsi:type="dcterms:W3CDTF">2011-03-01T10:53:03Z</dcterms:created>
  <dcterms:modified xsi:type="dcterms:W3CDTF">2012-11-08T15:24:14Z</dcterms:modified>
</cp:coreProperties>
</file>